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2"/>
  </p:notesMasterIdLst>
  <p:sldIdLst>
    <p:sldId id="13686" r:id="rId9"/>
    <p:sldId id="2145705888" r:id="rId10"/>
    <p:sldId id="2147308967" r:id="rId11"/>
    <p:sldId id="2147308965" r:id="rId12"/>
    <p:sldId id="2147308968" r:id="rId13"/>
    <p:sldId id="2147308973" r:id="rId14"/>
    <p:sldId id="2147308969" r:id="rId15"/>
    <p:sldId id="2147308972" r:id="rId16"/>
    <p:sldId id="2147308970" r:id="rId17"/>
    <p:sldId id="2145705879" r:id="rId18"/>
    <p:sldId id="2145705872" r:id="rId19"/>
    <p:sldId id="2145705887" r:id="rId20"/>
    <p:sldId id="21473089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55B41-E3D8-0BBB-2D08-FDBB0BA30FE5}" name="Zhen Gao" initials="ZG" userId="S::zhen.gao@biogen.com::753ca5ad-a66a-4072-86ff-fe9bc8c0233d" providerId="AD"/>
  <p188:author id="{B16D4CB7-95BA-9D22-2FFC-CED822BF181C}" name="Catherine Guardado" initials="CG" userId="S::catherine.guardado@biogen.com::65923c0c-432e-4ae4-9bdf-aa1bccb570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62"/>
    <p:restoredTop sz="96475"/>
  </p:normalViewPr>
  <p:slideViewPr>
    <p:cSldViewPr snapToGrid="0">
      <p:cViewPr varScale="1">
        <p:scale>
          <a:sx n="96" d="100"/>
          <a:sy n="96" d="100"/>
        </p:scale>
        <p:origin x="20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6/8/22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6/8/22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8738" y="1317604"/>
            <a:ext cx="1016953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Updated Understanding of MAJIQ output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Jun 8,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 panose="020B0604020202020204" pitchFamily="34" charset="0"/>
              </a:rPr>
              <a:t>Group Meeting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 Gao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2135644 in iPSC and NGN2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02C6CC4-AFE6-9042-9B96-06FBD874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32" y="1535255"/>
            <a:ext cx="3052689" cy="4484712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90F52D6-FCC3-974B-9550-FE8C71DE2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320" y="1647796"/>
            <a:ext cx="2902340" cy="4548045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BE8077B-21E3-0040-9C0E-355331C78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25" y="990600"/>
            <a:ext cx="3334977" cy="5092700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CB27EF-6454-9F4D-A6CB-6FE61551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" y="850900"/>
            <a:ext cx="293516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729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2136770 (1000nM) in iPSC(Left) and NGN2(Right)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9A53A-02F1-364A-A328-54833281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2" y="1156293"/>
            <a:ext cx="5600355" cy="4480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61F2D7-378E-B441-96FE-748F94268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98" y="1156292"/>
            <a:ext cx="5600355" cy="44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more than toxic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125400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0D2E5-8AA5-2C40-B96F-5C6AD2186459}"/>
              </a:ext>
            </a:extLst>
          </p:cNvPr>
          <p:cNvGrpSpPr/>
          <p:nvPr/>
        </p:nvGrpSpPr>
        <p:grpSpPr>
          <a:xfrm>
            <a:off x="760475" y="2796633"/>
            <a:ext cx="5728309" cy="1039645"/>
            <a:chOff x="543575" y="1930801"/>
            <a:chExt cx="5728309" cy="10396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F0230F-5BD3-014E-A107-093EE2853124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751A0EA-946D-6847-9F05-3422D4F7BA06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5A322E-96DB-FC48-834E-0A4C18E01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E5559B0-1542-F540-B5E5-54337E840880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7857F2D-64C3-2D48-9DB3-4B249669E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E537D27-AC70-B749-8FFA-2C849E278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Left Arrow 35">
                  <a:extLst>
                    <a:ext uri="{FF2B5EF4-FFF2-40B4-BE49-F238E27FC236}">
                      <a16:creationId xmlns:a16="http://schemas.microsoft.com/office/drawing/2014/main" id="{6162EBE0-6348-3640-89A6-FD58D44C0C44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315AB33-BCF1-B440-8AC4-F1EA22212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FD4172D-266A-EA4E-AF01-C79A7750A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AD4CC50-1DD7-A44E-B6D4-D3C57CCBC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C153991-1115-BF42-883D-7BC24F5C0F26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A256989-176B-8B48-BAD4-E22672288247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77E7EC0-460B-DA4A-9655-F14ED9F39263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3008AC4-0239-564C-9BFA-4C68EFB2A4E2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55A76CB-EDB4-F744-8211-8EE32E38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5B030C0-7FF6-5343-AF84-607DE7834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B62AF84-2112-7D4E-8E0B-4CDD2BF56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E9011E0A-7DFC-8540-A0C3-F64B1B27487F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3743DBB-D01D-B342-A573-849DA74C2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6781BADF-7954-C14A-ADF0-70A56F6A37C4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1925827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3F9EEC-3C25-7245-9B39-011C26866A95}"/>
              </a:ext>
            </a:extLst>
          </p:cNvPr>
          <p:cNvSpPr txBox="1"/>
          <p:nvPr/>
        </p:nvSpPr>
        <p:spPr>
          <a:xfrm>
            <a:off x="485069" y="574708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Edited from Jessica Plots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935E4-5213-6E41-B35A-2A7F6EA37D5B}"/>
              </a:ext>
            </a:extLst>
          </p:cNvPr>
          <p:cNvSpPr/>
          <p:nvPr/>
        </p:nvSpPr>
        <p:spPr>
          <a:xfrm>
            <a:off x="3620783" y="3094380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8F878E-8E44-C145-A4D3-5C3E69D390C2}"/>
              </a:ext>
            </a:extLst>
          </p:cNvPr>
          <p:cNvSpPr txBox="1"/>
          <p:nvPr/>
        </p:nvSpPr>
        <p:spPr>
          <a:xfrm>
            <a:off x="596494" y="245747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but high frequent ones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995538" y="5562414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6E6F7-467D-A347-BC64-F6133ABABF30}"/>
              </a:ext>
            </a:extLst>
          </p:cNvPr>
          <p:cNvSpPr/>
          <p:nvPr/>
        </p:nvSpPr>
        <p:spPr>
          <a:xfrm>
            <a:off x="2615178" y="4658171"/>
            <a:ext cx="239213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067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6FF3E0-D0EF-674E-A830-BB9E2AB9A9B5}"/>
              </a:ext>
            </a:extLst>
          </p:cNvPr>
          <p:cNvGrpSpPr/>
          <p:nvPr/>
        </p:nvGrpSpPr>
        <p:grpSpPr>
          <a:xfrm>
            <a:off x="743483" y="4356068"/>
            <a:ext cx="5728309" cy="1039645"/>
            <a:chOff x="543575" y="1930801"/>
            <a:chExt cx="5728309" cy="103964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3452F2-3985-2844-8C28-69A427D9A50A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96C1276-293F-1E4D-BECB-0907D8B4276F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8E9123D-0254-A24F-A496-4D5F1A7B3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32121E0-45E0-E74C-BA35-4EEBF1941CE4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4DAA79-F17C-074F-A788-EDFE7A8C7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C01B31D-677E-0649-B1ED-6DF1687B4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F5AAC8DE-576B-0547-BEF5-C948C977842F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19DE1A-2305-D04B-8B96-9D7EF6AF9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2CD813C-0BE5-B844-8D05-C916E9530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00119"/>
                  <a:ext cx="38456" cy="31478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0F9AC9E-9593-AF4D-A603-3AC71F260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5F5EF83-620C-0C4D-B160-3FA53CD6B712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D8496FF-02FA-2F45-8090-F210A2F22F8C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89C2DD3-FB1C-9546-B679-0D4217A91890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4EE79E8-004E-4549-BBDF-637E3D21E4E9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FD5D9EC-A3E1-234C-B121-1800098EC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69E440-5030-F043-94A1-3C1222414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B57A512-F835-5E43-B510-6E8AD6EB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D188908-B572-2542-9C74-9DA5E6F073FE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B88A33D-D26D-FD41-AA96-0DF85ED5A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Left Arrow 58">
              <a:extLst>
                <a:ext uri="{FF2B5EF4-FFF2-40B4-BE49-F238E27FC236}">
                  <a16:creationId xmlns:a16="http://schemas.microsoft.com/office/drawing/2014/main" id="{3AD10119-D982-2248-B34D-5E57EDC65649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D9B16EC-C2B8-E94E-961A-221BDD695ED5}"/>
              </a:ext>
            </a:extLst>
          </p:cNvPr>
          <p:cNvSpPr/>
          <p:nvPr/>
        </p:nvSpPr>
        <p:spPr>
          <a:xfrm>
            <a:off x="3603791" y="4653815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843D35-282B-0944-AA26-F6B0764C802B}"/>
              </a:ext>
            </a:extLst>
          </p:cNvPr>
          <p:cNvSpPr txBox="1"/>
          <p:nvPr/>
        </p:nvSpPr>
        <p:spPr>
          <a:xfrm>
            <a:off x="579502" y="401691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and less frequent ones  </a:t>
            </a:r>
          </a:p>
        </p:txBody>
      </p:sp>
    </p:spTree>
    <p:extLst>
      <p:ext uri="{BB962C8B-B14F-4D97-AF65-F5344CB8AC3E}">
        <p14:creationId xmlns:p14="http://schemas.microsoft.com/office/powerpoint/2010/main" val="36471409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773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A2C0780B-E764-881A-2B45-A1C8D52AD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203030"/>
            <a:ext cx="11802533" cy="2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353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Output:event_info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0533E3-A655-13C3-9BDB-10E64E4BB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04763"/>
              </p:ext>
            </p:extLst>
          </p:nvPr>
        </p:nvGraphicFramePr>
        <p:xfrm>
          <a:off x="1397000" y="1271588"/>
          <a:ext cx="9398000" cy="4314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98000">
                  <a:extLst>
                    <a:ext uri="{9D8B030D-6E8A-4147-A177-3AD203B41FA5}">
                      <a16:colId xmlns:a16="http://schemas.microsoft.com/office/drawing/2014/main" val="20445910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Type:t|1e1.1o5|2e1.1o5|Exons coords:3180515-3180794;3182354-3182470|IR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23456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Type:t|1e1.1o2|2e1.1o2|Exons coords:3132562-3132720;3132781-3132911|IR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5444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Type:t|1e1.1o2|2e1.1o2|Exons coords:3206807-3206983;3207281-3207466|IR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3064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Type:s|1e1.1o3|1e1.2o3|1e1.3o3|1e2.1o4|1e2.3o4|1e2.4o4|Exons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10664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Type:t|1e1.1o7|2e1.1o7|3e1.1o7|1e2.1o1|Exons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30931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Type:s|1e1.1o1|1e2.1o4|1e2.4o4|Exons coords:3199732-3199939;3202977-3203066;3204007-3204148|IR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028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</a:t>
                      </a:r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t|1e1.1o2|1e2.1o3|2e2.1o3|1e3.1o1</a:t>
                      </a:r>
                      <a:r>
                        <a:rPr lang="en-US" sz="1200" u="none" strike="noStrike" dirty="0">
                          <a:effectLst/>
                        </a:rPr>
                        <a:t>|Exons coords:3188951-3189093;3199732-3199939;3202977-3203066;3204007-3204148|IR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5034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Type:t|1e1.1o2|1e2.1o3|2e2.1o3|1e3.1o1|Exons coords:3188951-3189093;3199732-3199939;3202977-3203066;3204007-3204148|IR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85817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Type:s|1e1.1o1|1e2.1o4|1e2.4o4|Exons coords:3199732-3199939;3202977-3203066;3204007-3204148|IR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6212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79480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Type:t|1e1.1o2|2e2.1o1|Exons coords:3238447-3238609;3238818-3238978;3239436-3243960|IR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0488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75972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</a:t>
                      </a:r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s|1e1.1o3|1e1.2o3|1e1.3o3|1e2.1o4|1e2.3o4|1e2.4o4</a:t>
                      </a:r>
                      <a:r>
                        <a:rPr lang="en-US" sz="1200" u="none" strike="noStrike" dirty="0">
                          <a:effectLst/>
                        </a:rPr>
                        <a:t>|Exons coords:3212564-3213055;3213490-3213736;3213958-3214156|IR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31674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8127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Type:t|1e1.1o7|2e1.1o7|3e1.1o7|1e2.1o1|Exons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8960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Type:t|1e1.1o2|2e2.1o1|Exons coords:3238447-3238609;3238818-3238978;3239436-3243960|IR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4583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Type:s|1e1.1o3|1e1.2o3|1e1.3o3|1e2.1o4|1e2.3o4|1e2.4o4|Exons coords:3212564-3213055;3213490-3213736;3213958-3214156|IR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198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6617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D538DF6-2F34-60C9-D648-331D72704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4" y="1771193"/>
            <a:ext cx="4076700" cy="1270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229FB2-F5EB-6C33-167A-62A166C00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4" y="3036838"/>
            <a:ext cx="4076700" cy="1257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C13C05-7BDA-5CED-C4D4-DB77AA5A7814}"/>
              </a:ext>
            </a:extLst>
          </p:cNvPr>
          <p:cNvSpPr/>
          <p:nvPr/>
        </p:nvSpPr>
        <p:spPr>
          <a:xfrm>
            <a:off x="5789714" y="2406193"/>
            <a:ext cx="3902030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(0)         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|</a:t>
            </a:r>
            <a:r>
              <a:rPr lang="en-US" dirty="0">
                <a:solidFill>
                  <a:srgbClr val="0432FF"/>
                </a:solidFill>
              </a:rPr>
              <a:t>1e1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1e2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1e3</a:t>
            </a:r>
            <a:r>
              <a:rPr lang="en-US" dirty="0"/>
              <a:t>.1o1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7A6C2-805F-4A78-7DFB-C42E1276D67D}"/>
              </a:ext>
            </a:extLst>
          </p:cNvPr>
          <p:cNvSpPr/>
          <p:nvPr/>
        </p:nvSpPr>
        <p:spPr>
          <a:xfrm>
            <a:off x="5789714" y="3713144"/>
            <a:ext cx="3021981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(1)           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1e1</a:t>
            </a:r>
            <a:r>
              <a:rPr lang="en-US" dirty="0"/>
              <a:t>.1o1|</a:t>
            </a:r>
            <a:r>
              <a:rPr lang="en-US" dirty="0">
                <a:solidFill>
                  <a:srgbClr val="1A3DFF"/>
                </a:solidFill>
              </a:rPr>
              <a:t>1e2</a:t>
            </a:r>
            <a:r>
              <a:rPr lang="en-US" dirty="0"/>
              <a:t>.1o1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47BCA4-D6B8-5411-8183-2CB895F3962C}"/>
              </a:ext>
            </a:extLst>
          </p:cNvPr>
          <p:cNvCxnSpPr/>
          <p:nvPr/>
        </p:nvCxnSpPr>
        <p:spPr>
          <a:xfrm flipV="1">
            <a:off x="130629" y="3036838"/>
            <a:ext cx="509805" cy="574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586DA2-7703-83B1-AC4E-A3ED730AF279}"/>
              </a:ext>
            </a:extLst>
          </p:cNvPr>
          <p:cNvCxnSpPr/>
          <p:nvPr/>
        </p:nvCxnSpPr>
        <p:spPr>
          <a:xfrm flipV="1">
            <a:off x="3733160" y="4306838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014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AA90482-DDB8-4B34-B120-4C48D2578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" y="1591228"/>
            <a:ext cx="4241800" cy="12573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59C49D6-18E7-58C3-ED13-FCB695AF5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4" y="3128848"/>
            <a:ext cx="4203700" cy="1231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64617D-9A4A-96E5-28D5-DFD600DBE07B}"/>
              </a:ext>
            </a:extLst>
          </p:cNvPr>
          <p:cNvSpPr/>
          <p:nvPr/>
        </p:nvSpPr>
        <p:spPr>
          <a:xfrm>
            <a:off x="5543825" y="2391491"/>
            <a:ext cx="372249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(5)        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1o2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1e2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1e3</a:t>
            </a:r>
            <a:r>
              <a:rPr lang="en-US" dirty="0"/>
              <a:t>.1o1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90EBF-DFF7-63C5-F900-2578AB07A8B1}"/>
              </a:ext>
            </a:extLst>
          </p:cNvPr>
          <p:cNvSpPr/>
          <p:nvPr/>
        </p:nvSpPr>
        <p:spPr>
          <a:xfrm>
            <a:off x="5543825" y="3991416"/>
            <a:ext cx="378661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(9)        t|</a:t>
            </a:r>
            <a:r>
              <a:rPr lang="en-US" dirty="0">
                <a:solidFill>
                  <a:srgbClr val="0432FF"/>
                </a:solidFill>
              </a:rPr>
              <a:t>2e1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1o3</a:t>
            </a:r>
            <a:r>
              <a:rPr lang="en-US" dirty="0"/>
              <a:t>|2e1.</a:t>
            </a:r>
            <a:r>
              <a:rPr lang="en-US" dirty="0">
                <a:solidFill>
                  <a:srgbClr val="FF0000"/>
                </a:solidFill>
              </a:rPr>
              <a:t>2o3</a:t>
            </a:r>
            <a:r>
              <a:rPr lang="en-US" dirty="0"/>
              <a:t>|2e2.1o1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65403A-1B57-6043-3DC8-5C34988F1C38}"/>
              </a:ext>
            </a:extLst>
          </p:cNvPr>
          <p:cNvCxnSpPr/>
          <p:nvPr/>
        </p:nvCxnSpPr>
        <p:spPr>
          <a:xfrm flipV="1">
            <a:off x="383396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ECD6BE-AB36-2AC8-4610-B704F510EF83}"/>
              </a:ext>
            </a:extLst>
          </p:cNvPr>
          <p:cNvCxnSpPr/>
          <p:nvPr/>
        </p:nvCxnSpPr>
        <p:spPr>
          <a:xfrm flipV="1">
            <a:off x="638298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C24272-72D7-8DE2-5740-1F307968B73E}"/>
              </a:ext>
            </a:extLst>
          </p:cNvPr>
          <p:cNvCxnSpPr/>
          <p:nvPr/>
        </p:nvCxnSpPr>
        <p:spPr>
          <a:xfrm flipV="1">
            <a:off x="471994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B7D8F3-0B2A-E40F-3E76-96E06A57B2BB}"/>
              </a:ext>
            </a:extLst>
          </p:cNvPr>
          <p:cNvCxnSpPr/>
          <p:nvPr/>
        </p:nvCxnSpPr>
        <p:spPr>
          <a:xfrm flipV="1">
            <a:off x="694282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2F649D-E984-AC92-3678-28EC3250A577}"/>
              </a:ext>
            </a:extLst>
          </p:cNvPr>
          <p:cNvCxnSpPr/>
          <p:nvPr/>
        </p:nvCxnSpPr>
        <p:spPr>
          <a:xfrm flipV="1">
            <a:off x="889161" y="4373571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7F0EBE-108D-CCF2-7FA3-8F6E62BF1017}"/>
              </a:ext>
            </a:extLst>
          </p:cNvPr>
          <p:cNvCxnSpPr/>
          <p:nvPr/>
        </p:nvCxnSpPr>
        <p:spPr>
          <a:xfrm flipV="1">
            <a:off x="2896765" y="4373571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830572-1653-0BF9-A416-1D6FF1BBDD14}"/>
              </a:ext>
            </a:extLst>
          </p:cNvPr>
          <p:cNvCxnSpPr/>
          <p:nvPr/>
        </p:nvCxnSpPr>
        <p:spPr>
          <a:xfrm flipV="1">
            <a:off x="3114949" y="4386394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59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98FA1E-A854-5523-CED6-9C89CE4F13FF}"/>
              </a:ext>
            </a:extLst>
          </p:cNvPr>
          <p:cNvSpPr/>
          <p:nvPr/>
        </p:nvSpPr>
        <p:spPr>
          <a:xfrm>
            <a:off x="5084893" y="2037941"/>
            <a:ext cx="5128327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(16)             t|1e1.2o3|1e2.1o1|1e</a:t>
            </a:r>
            <a:r>
              <a:rPr lang="en-US" dirty="0">
                <a:solidFill>
                  <a:srgbClr val="FF0000"/>
                </a:solidFill>
              </a:rPr>
              <a:t>3.1o2</a:t>
            </a:r>
            <a:r>
              <a:rPr lang="en-US" dirty="0"/>
              <a:t>|1e</a:t>
            </a:r>
            <a:r>
              <a:rPr lang="en-US" dirty="0">
                <a:solidFill>
                  <a:srgbClr val="FF0000"/>
                </a:solidFill>
              </a:rPr>
              <a:t>3.2o2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E5EFE-F562-935E-C037-92B0DB2DB77C}"/>
              </a:ext>
            </a:extLst>
          </p:cNvPr>
          <p:cNvSpPr/>
          <p:nvPr/>
        </p:nvSpPr>
        <p:spPr>
          <a:xfrm>
            <a:off x="5084893" y="3545840"/>
            <a:ext cx="2618024" cy="40011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(135)           s|1e1.1o1|</a:t>
            </a:r>
            <a:r>
              <a:rPr lang="en-US" sz="2000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04E3156-A21A-B13A-18B5-A36EA67AD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4463458"/>
            <a:ext cx="3507122" cy="9652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261D7E-2AAC-790C-A8FE-E1127BBF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3169920"/>
            <a:ext cx="374036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3D620E0-2CE8-BC20-EC28-7F9925E06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990682"/>
            <a:ext cx="3740360" cy="800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D20FDB-8FDB-3F3D-93BB-6C41D680E44A}"/>
              </a:ext>
            </a:extLst>
          </p:cNvPr>
          <p:cNvSpPr/>
          <p:nvPr/>
        </p:nvSpPr>
        <p:spPr>
          <a:xfrm>
            <a:off x="9495075" y="6284023"/>
            <a:ext cx="29274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t|2e1.1o1|3e1.1o1|3e2.1o2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2989BB-08EE-E7ED-048A-511DB5E3DE49}"/>
              </a:ext>
            </a:extLst>
          </p:cNvPr>
          <p:cNvSpPr/>
          <p:nvPr/>
        </p:nvSpPr>
        <p:spPr>
          <a:xfrm>
            <a:off x="5049080" y="4899851"/>
            <a:ext cx="6096000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(1572)        t|1e1.1o3|</a:t>
            </a:r>
            <a:r>
              <a:rPr lang="en-US" dirty="0">
                <a:solidFill>
                  <a:srgbClr val="FF0000"/>
                </a:solidFill>
              </a:rPr>
              <a:t>2e</a:t>
            </a:r>
            <a:r>
              <a:rPr lang="en-US" dirty="0"/>
              <a:t>1.1o3|i</a:t>
            </a:r>
          </a:p>
        </p:txBody>
      </p:sp>
    </p:spTree>
    <p:extLst>
      <p:ext uri="{BB962C8B-B14F-4D97-AF65-F5344CB8AC3E}">
        <p14:creationId xmlns:p14="http://schemas.microsoft.com/office/powerpoint/2010/main" val="3398790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1A5917-934A-3696-F63C-5BBC4C296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668188"/>
            <a:ext cx="4140200" cy="1013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E1D939-5E67-FF80-21C7-F0AC084A2A9D}"/>
              </a:ext>
            </a:extLst>
          </p:cNvPr>
          <p:cNvSpPr/>
          <p:nvPr/>
        </p:nvSpPr>
        <p:spPr>
          <a:xfrm>
            <a:off x="5372213" y="2460563"/>
            <a:ext cx="3897221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(2)       s|1e1.1o1|1e2.1o1|1e3.1o1|</a:t>
            </a:r>
            <a:r>
              <a:rPr lang="en-US" b="1" dirty="0">
                <a:solidFill>
                  <a:srgbClr val="FF0000"/>
                </a:solidFill>
              </a:rPr>
              <a:t>i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D7CA23B-37A8-0F60-AB37-90A5D2370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3197304"/>
            <a:ext cx="3915044" cy="12140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03925A2-AABA-77AB-36E4-184EDB0B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4990032"/>
            <a:ext cx="3769047" cy="88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74C179-9F31-113E-8009-99254570A32D}"/>
              </a:ext>
            </a:extLst>
          </p:cNvPr>
          <p:cNvSpPr/>
          <p:nvPr/>
        </p:nvSpPr>
        <p:spPr>
          <a:xfrm>
            <a:off x="5372213" y="3720246"/>
            <a:ext cx="4666662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(13)     s|1e1.1o1|1e2.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|1e3.1o1|1e4.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62FEC2-36E9-942A-5509-B4B2FD0584A7}"/>
              </a:ext>
            </a:extLst>
          </p:cNvPr>
          <p:cNvSpPr/>
          <p:nvPr/>
        </p:nvSpPr>
        <p:spPr>
          <a:xfrm>
            <a:off x="5372213" y="5165343"/>
            <a:ext cx="3837910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(22)      s|1e1.1o1|1e2.2o2|</a:t>
            </a:r>
            <a:r>
              <a:rPr lang="en-US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2e</a:t>
            </a:r>
            <a:r>
              <a:rPr lang="en-US" dirty="0"/>
              <a:t>2.</a:t>
            </a:r>
            <a:r>
              <a:rPr lang="en-US" dirty="0">
                <a:solidFill>
                  <a:srgbClr val="0432FF"/>
                </a:solidFill>
              </a:rPr>
              <a:t>2o2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8545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98FA1E-A854-5523-CED6-9C89CE4F13FF}"/>
              </a:ext>
            </a:extLst>
          </p:cNvPr>
          <p:cNvSpPr/>
          <p:nvPr/>
        </p:nvSpPr>
        <p:spPr>
          <a:xfrm>
            <a:off x="5084893" y="5729954"/>
            <a:ext cx="4743606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(1779)   t|1e1.1o1|2e2.</a:t>
            </a:r>
            <a:r>
              <a:rPr lang="en-US" dirty="0">
                <a:solidFill>
                  <a:srgbClr val="FF0000"/>
                </a:solidFill>
              </a:rPr>
              <a:t>1o5</a:t>
            </a:r>
            <a:r>
              <a:rPr lang="en-US" dirty="0"/>
              <a:t>|3e2.</a:t>
            </a:r>
            <a:r>
              <a:rPr lang="en-US" dirty="0">
                <a:solidFill>
                  <a:srgbClr val="FF0000"/>
                </a:solidFill>
              </a:rPr>
              <a:t>2o5</a:t>
            </a:r>
            <a:r>
              <a:rPr lang="en-US" dirty="0"/>
              <a:t>|4e2.</a:t>
            </a:r>
            <a:r>
              <a:rPr lang="en-US" dirty="0">
                <a:solidFill>
                  <a:srgbClr val="FF0000"/>
                </a:solidFill>
              </a:rPr>
              <a:t>3o5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E5EFE-F562-935E-C037-92B0DB2DB77C}"/>
              </a:ext>
            </a:extLst>
          </p:cNvPr>
          <p:cNvSpPr/>
          <p:nvPr/>
        </p:nvSpPr>
        <p:spPr>
          <a:xfrm>
            <a:off x="5084893" y="2142105"/>
            <a:ext cx="4491935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(1573)              t|</a:t>
            </a:r>
            <a:r>
              <a:rPr lang="en-US" dirty="0">
                <a:solidFill>
                  <a:srgbClr val="FF0000"/>
                </a:solidFill>
              </a:rPr>
              <a:t>2e1</a:t>
            </a:r>
            <a:r>
              <a:rPr lang="en-US" dirty="0"/>
              <a:t>.1o1|3e1.1o1|3e2.1o2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B391BCA-8A75-53C8-33C3-3BEBD4F8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4141316"/>
            <a:ext cx="3661940" cy="9017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723D67-FDC6-5F89-22DC-66531BF66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5311886"/>
            <a:ext cx="3661940" cy="787400"/>
          </a:xfrm>
          <a:prstGeom prst="rect">
            <a:avLst/>
          </a:prstGeom>
        </p:spPr>
      </p:pic>
      <p:pic>
        <p:nvPicPr>
          <p:cNvPr id="8" name="Picture 7" descr="A picture containing text, device, meter&#10;&#10;Description automatically generated">
            <a:extLst>
              <a:ext uri="{FF2B5EF4-FFF2-40B4-BE49-F238E27FC236}">
                <a16:creationId xmlns:a16="http://schemas.microsoft.com/office/drawing/2014/main" id="{FC961920-701D-F415-C344-EE892E328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2930152"/>
            <a:ext cx="3790525" cy="825500"/>
          </a:xfrm>
          <a:prstGeom prst="rect">
            <a:avLst/>
          </a:prstGeom>
        </p:spPr>
      </p:pic>
      <p:pic>
        <p:nvPicPr>
          <p:cNvPr id="10" name="Picture 9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D73AA691-62C9-DE7B-BF04-F95FB8328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9" y="1668188"/>
            <a:ext cx="3790525" cy="876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C79CC6-9995-8459-7479-1A4ADC653886}"/>
              </a:ext>
            </a:extLst>
          </p:cNvPr>
          <p:cNvSpPr/>
          <p:nvPr/>
        </p:nvSpPr>
        <p:spPr>
          <a:xfrm>
            <a:off x="4990215" y="4529157"/>
            <a:ext cx="7235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(1645) t|1e1.1o1|2e2.1o6|2e2.2o6|3e2.3o6|4e2.3o6|4e2.4o6|5e2.5o6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06F9A-C9D1-0302-EF44-99EBDFB8AB46}"/>
              </a:ext>
            </a:extLst>
          </p:cNvPr>
          <p:cNvSpPr/>
          <p:nvPr/>
        </p:nvSpPr>
        <p:spPr>
          <a:xfrm>
            <a:off x="4956306" y="3342902"/>
            <a:ext cx="6336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(1638) t|1e1.1o1|2e1.1o1|2e2.1o1|2e3.1o3|2e3.2o3|2e3.3o3</a:t>
            </a:r>
          </a:p>
        </p:txBody>
      </p:sp>
    </p:spTree>
    <p:extLst>
      <p:ext uri="{BB962C8B-B14F-4D97-AF65-F5344CB8AC3E}">
        <p14:creationId xmlns:p14="http://schemas.microsoft.com/office/powerpoint/2010/main" val="34575250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22B52A-E048-FA9F-9A6B-5EC33CAC439C}"/>
              </a:ext>
            </a:extLst>
          </p:cNvPr>
          <p:cNvSpPr/>
          <p:nvPr/>
        </p:nvSpPr>
        <p:spPr>
          <a:xfrm>
            <a:off x="587799" y="2085309"/>
            <a:ext cx="10927925" cy="175432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chr4	+	HTT	ENSG00000197386.12:</a:t>
            </a:r>
            <a:r>
              <a:rPr lang="en-US" dirty="0">
                <a:solidFill>
                  <a:srgbClr val="00B050"/>
                </a:solidFill>
              </a:rPr>
              <a:t>s:</a:t>
            </a:r>
            <a:r>
              <a:rPr lang="en-US" dirty="0">
                <a:solidFill>
                  <a:srgbClr val="FF0000"/>
                </a:solidFill>
              </a:rPr>
              <a:t>3212564-3213055</a:t>
            </a:r>
            <a:r>
              <a:rPr lang="en-US" dirty="0"/>
              <a:t>	 </a:t>
            </a:r>
          </a:p>
          <a:p>
            <a:r>
              <a:rPr lang="en-US" dirty="0"/>
              <a:t>           LSV Type:s|1e1.1o3|1e1.2o3|1e1.3o3|1e2.1o4|1e2.3o4|1e2.4o4|         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r>
              <a:rPr lang="en-US" dirty="0"/>
              <a:t> Exons coords:</a:t>
            </a:r>
            <a:r>
              <a:rPr lang="en-US" dirty="0">
                <a:solidFill>
                  <a:srgbClr val="FF0000"/>
                </a:solidFill>
              </a:rPr>
              <a:t>3212564-3213055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                      3213490-3213736;</a:t>
            </a:r>
          </a:p>
          <a:p>
            <a:r>
              <a:rPr lang="en-US" dirty="0"/>
              <a:t>                                                                                     3213958-3214156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A35293-5BA2-5AB2-D5DF-875AA0BA9449}"/>
              </a:ext>
            </a:extLst>
          </p:cNvPr>
          <p:cNvSpPr/>
          <p:nvPr/>
        </p:nvSpPr>
        <p:spPr>
          <a:xfrm>
            <a:off x="587798" y="3975628"/>
            <a:ext cx="10927925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arenR" startAt="3"/>
            </a:pPr>
            <a:r>
              <a:rPr lang="en-US" dirty="0"/>
              <a:t>chr4	+	HTT	ENSG00000197386.12:</a:t>
            </a:r>
            <a:r>
              <a:rPr lang="en-US" dirty="0">
                <a:solidFill>
                  <a:srgbClr val="0432FF"/>
                </a:solidFill>
              </a:rPr>
              <a:t>t:</a:t>
            </a:r>
            <a:r>
              <a:rPr lang="en-US" dirty="0">
                <a:solidFill>
                  <a:srgbClr val="FF0000"/>
                </a:solidFill>
              </a:rPr>
              <a:t>3130305-3130423</a:t>
            </a:r>
            <a:r>
              <a:rPr lang="en-US" dirty="0"/>
              <a:t>	</a:t>
            </a:r>
          </a:p>
          <a:p>
            <a:r>
              <a:rPr lang="en-US" dirty="0"/>
              <a:t>           LSV Type:t|1e1.1o4|1e1.2o4|1e1.3o4|i|</a:t>
            </a:r>
          </a:p>
          <a:p>
            <a:r>
              <a:rPr lang="en-US" dirty="0"/>
              <a:t> Exons coords:3128339-3130062;</a:t>
            </a:r>
          </a:p>
          <a:p>
            <a:r>
              <a:rPr lang="en-US" dirty="0"/>
              <a:t>                                                    </a:t>
            </a:r>
            <a:r>
              <a:rPr lang="en-US" dirty="0">
                <a:solidFill>
                  <a:srgbClr val="1A3DFF"/>
                </a:solidFill>
              </a:rPr>
              <a:t>3130063-3130304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                       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3130305-3130423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IR coords:3130063-3130304</a:t>
            </a:r>
          </a:p>
        </p:txBody>
      </p:sp>
    </p:spTree>
    <p:extLst>
      <p:ext uri="{BB962C8B-B14F-4D97-AF65-F5344CB8AC3E}">
        <p14:creationId xmlns:p14="http://schemas.microsoft.com/office/powerpoint/2010/main" val="4474967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2099</TotalTime>
  <Words>577</Words>
  <Application>Microsoft Macintosh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Century Gothic</vt:lpstr>
      <vt:lpstr>Roboto</vt:lpstr>
      <vt:lpstr>System Font Regular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Sample Output</vt:lpstr>
      <vt:lpstr>Sample Output:event_info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2135644 in iPSC and NGN2</vt:lpstr>
      <vt:lpstr>2136770 (1000nM) in iPSC(Left) and NGN2(Right) </vt:lpstr>
      <vt:lpstr>It looks more than toxic exon spicing in </vt:lpstr>
      <vt:lpstr>The central idea of MAJIQ: local splicing variations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19</cp:revision>
  <dcterms:created xsi:type="dcterms:W3CDTF">2021-06-27T14:47:41Z</dcterms:created>
  <dcterms:modified xsi:type="dcterms:W3CDTF">2022-06-08T18:41:45Z</dcterms:modified>
</cp:coreProperties>
</file>